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7" r:id="rId1"/>
  </p:sldMasterIdLst>
  <p:notesMasterIdLst>
    <p:notesMasterId r:id="rId6"/>
  </p:notesMasterIdLst>
  <p:sldIdLst>
    <p:sldId id="318" r:id="rId2"/>
    <p:sldId id="372" r:id="rId3"/>
    <p:sldId id="373" r:id="rId4"/>
    <p:sldId id="3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20" autoAdjust="0"/>
  </p:normalViewPr>
  <p:slideViewPr>
    <p:cSldViewPr snapToGrid="0">
      <p:cViewPr varScale="1">
        <p:scale>
          <a:sx n="59" d="100"/>
          <a:sy n="59" d="100"/>
        </p:scale>
        <p:origin x="84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BEA9C-80C2-41ED-A970-FDD2A24ED514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08EB0-C77B-44E5-85F5-009987CB6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0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5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5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43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18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30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9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50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0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3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4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9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1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6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7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lumMod val="50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48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0D11-C244-4D6C-8605-27893801071A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56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3" r:id="rId6"/>
    <p:sldLayoutId id="2147485084" r:id="rId7"/>
    <p:sldLayoutId id="2147485085" r:id="rId8"/>
    <p:sldLayoutId id="2147485086" r:id="rId9"/>
    <p:sldLayoutId id="2147485087" r:id="rId10"/>
    <p:sldLayoutId id="2147485088" r:id="rId11"/>
    <p:sldLayoutId id="2147485089" r:id="rId12"/>
    <p:sldLayoutId id="2147485090" r:id="rId13"/>
    <p:sldLayoutId id="2147485091" r:id="rId14"/>
    <p:sldLayoutId id="2147485092" r:id="rId15"/>
    <p:sldLayoutId id="2147485093" r:id="rId16"/>
    <p:sldLayoutId id="21474850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2C7C-3A1D-444F-8851-E27F9477E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02" y="2575089"/>
            <a:ext cx="8693827" cy="1373070"/>
          </a:xfrm>
        </p:spPr>
        <p:txBody>
          <a:bodyPr/>
          <a:lstStyle/>
          <a:p>
            <a:pPr algn="ctr"/>
            <a:r>
              <a:rPr lang="en-GB" sz="7200" dirty="0">
                <a:solidFill>
                  <a:schemeClr val="tx1"/>
                </a:solidFill>
              </a:rPr>
              <a:t>The Gospel of Mark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66144-8475-4187-988D-781671AFC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31022"/>
            <a:ext cx="12192000" cy="1069848"/>
          </a:xfrm>
        </p:spPr>
        <p:txBody>
          <a:bodyPr>
            <a:noAutofit/>
          </a:bodyPr>
          <a:lstStyle/>
          <a:p>
            <a:pPr algn="ctr"/>
            <a:r>
              <a:rPr lang="en-GB" sz="4500" dirty="0"/>
              <a:t>‘Anyone who wants to be first must be the very last, and the servant of all.’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CED0B-1EDA-41D4-901E-BA1AE16092FF}"/>
              </a:ext>
            </a:extLst>
          </p:cNvPr>
          <p:cNvSpPr txBox="1"/>
          <p:nvPr/>
        </p:nvSpPr>
        <p:spPr>
          <a:xfrm>
            <a:off x="9097347" y="2767280"/>
            <a:ext cx="3094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9:30-50 </a:t>
            </a:r>
          </a:p>
        </p:txBody>
      </p:sp>
    </p:spTree>
    <p:extLst>
      <p:ext uri="{BB962C8B-B14F-4D97-AF65-F5344CB8AC3E}">
        <p14:creationId xmlns:p14="http://schemas.microsoft.com/office/powerpoint/2010/main" val="302915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0" y="2072080"/>
            <a:ext cx="12192000" cy="47859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500" b="1" dirty="0"/>
              <a:t>‘Anyone who wants to be first must be the very last, and the servant of all’… </a:t>
            </a:r>
            <a:r>
              <a:rPr lang="en-GB" sz="3500" dirty="0">
                <a:solidFill>
                  <a:srgbClr val="FFFF00"/>
                </a:solidFill>
              </a:rPr>
              <a:t>vs.35</a:t>
            </a:r>
          </a:p>
          <a:p>
            <a:pPr>
              <a:spcAft>
                <a:spcPts val="600"/>
              </a:spcAft>
            </a:pPr>
            <a:r>
              <a:rPr lang="en-GB" sz="3500" b="1" dirty="0"/>
              <a:t>Jesus reverses our natural human view of greatness</a:t>
            </a:r>
          </a:p>
          <a:p>
            <a:pPr lvl="1">
              <a:spcAft>
                <a:spcPts val="600"/>
              </a:spcAft>
            </a:pPr>
            <a:r>
              <a:rPr lang="en-GB" sz="3500" dirty="0"/>
              <a:t>He has the authority to give this command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GB" sz="3300" dirty="0"/>
              <a:t>- ‘Son of Man’ vs.31 (Daniel 7:13-14)</a:t>
            </a:r>
          </a:p>
          <a:p>
            <a:pPr lvl="1">
              <a:spcAft>
                <a:spcPts val="600"/>
              </a:spcAft>
            </a:pPr>
            <a:r>
              <a:rPr lang="en-GB" sz="3500" dirty="0"/>
              <a:t>He has set the ultimate example for us to follow</a:t>
            </a:r>
          </a:p>
          <a:p>
            <a:pPr lvl="2">
              <a:spcAft>
                <a:spcPts val="600"/>
              </a:spcAft>
              <a:buFontTx/>
              <a:buChar char="-"/>
            </a:pPr>
            <a:r>
              <a:rPr lang="en-GB" sz="3300" dirty="0"/>
              <a:t>Mark 10:45 &amp; Phil 2:7-8</a:t>
            </a:r>
          </a:p>
          <a:p>
            <a:pPr marL="914400" lvl="2" indent="0">
              <a:buNone/>
            </a:pPr>
            <a:r>
              <a:rPr lang="en-GB" sz="3300" dirty="0"/>
              <a:t>  </a:t>
            </a:r>
          </a:p>
          <a:p>
            <a:pPr marL="914400" lvl="2" indent="0">
              <a:buNone/>
            </a:pPr>
            <a:r>
              <a:rPr lang="en-GB" sz="3300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A53BD5-A073-4B8D-985A-AE0B3D282BC0}"/>
              </a:ext>
            </a:extLst>
          </p:cNvPr>
          <p:cNvSpPr txBox="1">
            <a:spLocks/>
          </p:cNvSpPr>
          <p:nvPr/>
        </p:nvSpPr>
        <p:spPr>
          <a:xfrm>
            <a:off x="408373" y="742022"/>
            <a:ext cx="1044014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9CABF-718E-4718-B3D2-672E00F53B07}"/>
              </a:ext>
            </a:extLst>
          </p:cNvPr>
          <p:cNvSpPr txBox="1"/>
          <p:nvPr/>
        </p:nvSpPr>
        <p:spPr>
          <a:xfrm>
            <a:off x="10376927" y="742022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9:30-50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D66A70-C1DF-4E33-BBC0-38FE2E95F2F3}"/>
              </a:ext>
            </a:extLst>
          </p:cNvPr>
          <p:cNvSpPr txBox="1"/>
          <p:nvPr/>
        </p:nvSpPr>
        <p:spPr>
          <a:xfrm>
            <a:off x="235259" y="559216"/>
            <a:ext cx="103147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The servant of all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980F9C-46C3-4BCA-A34C-FB03F1C1A429}"/>
              </a:ext>
            </a:extLst>
          </p:cNvPr>
          <p:cNvSpPr/>
          <p:nvPr/>
        </p:nvSpPr>
        <p:spPr>
          <a:xfrm>
            <a:off x="1299681" y="3110861"/>
            <a:ext cx="9321752" cy="1917577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800" b="1" dirty="0">
                <a:solidFill>
                  <a:schemeClr val="bg1"/>
                </a:solidFill>
              </a:rPr>
              <a:t>‘Whoever wants to be my disciple </a:t>
            </a:r>
            <a:r>
              <a:rPr lang="en-GB" sz="38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must deny themselves</a:t>
            </a:r>
            <a:r>
              <a:rPr lang="en-GB" sz="3800" b="1" dirty="0">
                <a:solidFill>
                  <a:schemeClr val="bg1"/>
                </a:solidFill>
              </a:rPr>
              <a:t> and take up their cross and follow me.’ </a:t>
            </a:r>
            <a:r>
              <a:rPr lang="en-GB" sz="3600" b="1" dirty="0">
                <a:solidFill>
                  <a:schemeClr val="bg1"/>
                </a:solidFill>
              </a:rPr>
              <a:t>Mark 8:34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50D157-91FE-4269-98DB-46C6FC8ABA93}"/>
              </a:ext>
            </a:extLst>
          </p:cNvPr>
          <p:cNvSpPr/>
          <p:nvPr/>
        </p:nvSpPr>
        <p:spPr>
          <a:xfrm>
            <a:off x="1147505" y="3632660"/>
            <a:ext cx="9626104" cy="2483318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800" b="1" dirty="0">
                <a:solidFill>
                  <a:schemeClr val="bg1"/>
                </a:solidFill>
              </a:rPr>
              <a:t>‘The Son of Man is going to be delivered into the hands of men. They will kill him, and after three days he will rise.’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Vs.31</a:t>
            </a:r>
          </a:p>
        </p:txBody>
      </p:sp>
    </p:spTree>
    <p:extLst>
      <p:ext uri="{BB962C8B-B14F-4D97-AF65-F5344CB8AC3E}">
        <p14:creationId xmlns:p14="http://schemas.microsoft.com/office/powerpoint/2010/main" val="227971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0" y="2072080"/>
            <a:ext cx="12360049" cy="4785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b="1" dirty="0"/>
              <a:t>‘Anyone who wants to be first must be the very last, and the servant of all’… </a:t>
            </a:r>
            <a:r>
              <a:rPr lang="en-GB" sz="3800" dirty="0">
                <a:solidFill>
                  <a:srgbClr val="FFFF00"/>
                </a:solidFill>
              </a:rPr>
              <a:t>vs.35</a:t>
            </a:r>
          </a:p>
          <a:p>
            <a:r>
              <a:rPr lang="en-GB" sz="3800" b="1" dirty="0"/>
              <a:t>Jesus reverses our natural human view of greatness</a:t>
            </a:r>
          </a:p>
          <a:p>
            <a:pPr marL="0" indent="0">
              <a:buNone/>
            </a:pPr>
            <a:r>
              <a:rPr lang="en-GB" sz="3800" b="1" dirty="0"/>
              <a:t>And being ‘the servant of all’ will impact: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GB" sz="3800" b="1" dirty="0"/>
              <a:t>Our attitude towards others </a:t>
            </a:r>
            <a:r>
              <a:rPr lang="en-GB" sz="3800" dirty="0">
                <a:solidFill>
                  <a:srgbClr val="FFFF00"/>
                </a:solidFill>
              </a:rPr>
              <a:t>vs.36-41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GB" sz="3700" b="1" dirty="0"/>
              <a:t>Who do we struggle to serve?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GB" sz="3700" b="1" dirty="0"/>
              <a:t>Who are we quick to criticise?</a:t>
            </a:r>
          </a:p>
          <a:p>
            <a:pPr marL="457200" lvl="1" indent="0">
              <a:buNone/>
            </a:pPr>
            <a:r>
              <a:rPr lang="en-GB" sz="3300" b="1" dirty="0"/>
              <a:t> </a:t>
            </a:r>
          </a:p>
          <a:p>
            <a:pPr marL="457200" lvl="1" indent="0">
              <a:buNone/>
            </a:pPr>
            <a:r>
              <a:rPr lang="en-GB" sz="3300" b="1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A53BD5-A073-4B8D-985A-AE0B3D282BC0}"/>
              </a:ext>
            </a:extLst>
          </p:cNvPr>
          <p:cNvSpPr txBox="1">
            <a:spLocks/>
          </p:cNvSpPr>
          <p:nvPr/>
        </p:nvSpPr>
        <p:spPr>
          <a:xfrm>
            <a:off x="408373" y="742022"/>
            <a:ext cx="1044014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9CABF-718E-4718-B3D2-672E00F53B07}"/>
              </a:ext>
            </a:extLst>
          </p:cNvPr>
          <p:cNvSpPr txBox="1"/>
          <p:nvPr/>
        </p:nvSpPr>
        <p:spPr>
          <a:xfrm>
            <a:off x="10376927" y="742022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9:30-50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D66A70-C1DF-4E33-BBC0-38FE2E95F2F3}"/>
              </a:ext>
            </a:extLst>
          </p:cNvPr>
          <p:cNvSpPr txBox="1"/>
          <p:nvPr/>
        </p:nvSpPr>
        <p:spPr>
          <a:xfrm>
            <a:off x="235259" y="559216"/>
            <a:ext cx="103147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The servant of all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07F29A-BC76-4DDD-8CA4-5FF434F2B0C7}"/>
              </a:ext>
            </a:extLst>
          </p:cNvPr>
          <p:cNvSpPr/>
          <p:nvPr/>
        </p:nvSpPr>
        <p:spPr>
          <a:xfrm>
            <a:off x="255591" y="5370021"/>
            <a:ext cx="11680817" cy="1275273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800" b="1" dirty="0">
                <a:solidFill>
                  <a:schemeClr val="bg1"/>
                </a:solidFill>
              </a:rPr>
              <a:t>‘Do not be proud, but be willing to associate with people of low position.’                  </a:t>
            </a:r>
            <a:r>
              <a:rPr lang="en-GB" sz="3600" b="1" dirty="0">
                <a:solidFill>
                  <a:schemeClr val="bg1"/>
                </a:solidFill>
              </a:rPr>
              <a:t>Romans 12:16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BCF99D-6678-44D4-A4B5-282F3945B818}"/>
              </a:ext>
            </a:extLst>
          </p:cNvPr>
          <p:cNvSpPr/>
          <p:nvPr/>
        </p:nvSpPr>
        <p:spPr>
          <a:xfrm>
            <a:off x="75397" y="438388"/>
            <a:ext cx="12041203" cy="5981224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800" b="1" dirty="0">
                <a:solidFill>
                  <a:schemeClr val="bg1"/>
                </a:solidFill>
              </a:rPr>
              <a:t>‘It is true that some preach Christ out of envy and rivalry, but others out of goodwill. The latter do so out of love, knowing that I am put here for the defence of the gospel. The former preach Christ out of selfish ambition, not sincerely, supposing that they can stir up trouble for me while I am in chains. But what does it matter? The important thing is that in every way, </a:t>
            </a:r>
            <a:r>
              <a:rPr lang="en-GB" sz="38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whether from false motives or true</a:t>
            </a:r>
            <a:r>
              <a:rPr lang="en-GB" sz="3800" b="1" dirty="0">
                <a:solidFill>
                  <a:schemeClr val="bg1"/>
                </a:solidFill>
              </a:rPr>
              <a:t>, Christ is preached. And because of this I rejoice.’           P</a:t>
            </a:r>
            <a:r>
              <a:rPr lang="en-GB" sz="3600" b="1" dirty="0">
                <a:solidFill>
                  <a:schemeClr val="bg1"/>
                </a:solidFill>
              </a:rPr>
              <a:t>hilippians 1:15-18</a:t>
            </a:r>
          </a:p>
        </p:txBody>
      </p:sp>
    </p:spTree>
    <p:extLst>
      <p:ext uri="{BB962C8B-B14F-4D97-AF65-F5344CB8AC3E}">
        <p14:creationId xmlns:p14="http://schemas.microsoft.com/office/powerpoint/2010/main" val="377586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0" y="2072080"/>
            <a:ext cx="12360049" cy="4785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b="1" dirty="0"/>
              <a:t>‘Anyone who wants to be first must be the very last, and the servant of all’… </a:t>
            </a:r>
            <a:r>
              <a:rPr lang="en-GB" sz="3800" dirty="0">
                <a:solidFill>
                  <a:srgbClr val="FFFF00"/>
                </a:solidFill>
              </a:rPr>
              <a:t>vs.35</a:t>
            </a:r>
          </a:p>
          <a:p>
            <a:r>
              <a:rPr lang="en-GB" sz="3800" b="1" dirty="0"/>
              <a:t>Jesus reverses our natural human view of greatness</a:t>
            </a:r>
          </a:p>
          <a:p>
            <a:pPr marL="0" indent="0">
              <a:buNone/>
            </a:pPr>
            <a:r>
              <a:rPr lang="en-GB" sz="3800" b="1" dirty="0"/>
              <a:t>And being ‘the servant of all’ will impact:</a:t>
            </a:r>
          </a:p>
          <a:p>
            <a:pPr>
              <a:buFontTx/>
              <a:buChar char="-"/>
            </a:pPr>
            <a:r>
              <a:rPr lang="en-GB" sz="3800" b="1" dirty="0"/>
              <a:t>Our attitude towards others </a:t>
            </a:r>
            <a:r>
              <a:rPr lang="en-GB" sz="3800" dirty="0">
                <a:solidFill>
                  <a:srgbClr val="FFFF00"/>
                </a:solidFill>
              </a:rPr>
              <a:t>vs.36-41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3800" b="1" dirty="0"/>
              <a:t>Our example before others </a:t>
            </a:r>
            <a:r>
              <a:rPr lang="en-GB" sz="3800" dirty="0">
                <a:solidFill>
                  <a:srgbClr val="FFFF00"/>
                </a:solidFill>
              </a:rPr>
              <a:t>vs.42-50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GB" sz="3500" b="1" dirty="0"/>
              <a:t>Do not cause other believers ‘to stumble’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en-GB" sz="3500" b="1" dirty="0"/>
              <a:t>By our words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en-GB" sz="3500" b="1" dirty="0"/>
              <a:t>By our actions </a:t>
            </a:r>
          </a:p>
          <a:p>
            <a:pPr>
              <a:buFontTx/>
              <a:buChar char="-"/>
            </a:pPr>
            <a:endParaRPr lang="en-GB" sz="35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A53BD5-A073-4B8D-985A-AE0B3D282BC0}"/>
              </a:ext>
            </a:extLst>
          </p:cNvPr>
          <p:cNvSpPr txBox="1">
            <a:spLocks/>
          </p:cNvSpPr>
          <p:nvPr/>
        </p:nvSpPr>
        <p:spPr>
          <a:xfrm>
            <a:off x="408373" y="742022"/>
            <a:ext cx="1044014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9CABF-718E-4718-B3D2-672E00F53B07}"/>
              </a:ext>
            </a:extLst>
          </p:cNvPr>
          <p:cNvSpPr txBox="1"/>
          <p:nvPr/>
        </p:nvSpPr>
        <p:spPr>
          <a:xfrm>
            <a:off x="10376927" y="742022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9:30-50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D66A70-C1DF-4E33-BBC0-38FE2E95F2F3}"/>
              </a:ext>
            </a:extLst>
          </p:cNvPr>
          <p:cNvSpPr txBox="1"/>
          <p:nvPr/>
        </p:nvSpPr>
        <p:spPr>
          <a:xfrm>
            <a:off x="235259" y="559216"/>
            <a:ext cx="103147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The servant of all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CF23BA-5616-40C0-93AA-EF80F7B64ED7}"/>
              </a:ext>
            </a:extLst>
          </p:cNvPr>
          <p:cNvSpPr/>
          <p:nvPr/>
        </p:nvSpPr>
        <p:spPr>
          <a:xfrm>
            <a:off x="89835" y="2037582"/>
            <a:ext cx="12012329" cy="3250690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900" b="1" dirty="0">
                <a:solidFill>
                  <a:schemeClr val="bg1"/>
                </a:solidFill>
              </a:rPr>
              <a:t>‘God is faithful; he will not let you be tempted beyond what you can bear. But when you are tempted, he will also provide a way out so that you can endure it.’      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1 Corinthians 10:13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4A7A5F-CD79-4F87-8643-81B8765EA272}"/>
              </a:ext>
            </a:extLst>
          </p:cNvPr>
          <p:cNvSpPr/>
          <p:nvPr/>
        </p:nvSpPr>
        <p:spPr>
          <a:xfrm>
            <a:off x="89835" y="2037583"/>
            <a:ext cx="12012329" cy="3250689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GB" sz="3900" b="1" dirty="0">
                <a:solidFill>
                  <a:schemeClr val="bg1"/>
                </a:solidFill>
              </a:rPr>
              <a:t>‘whoever loses their life for me and the gospel will save it.’      </a:t>
            </a:r>
          </a:p>
          <a:p>
            <a:pPr algn="ctr">
              <a:spcAft>
                <a:spcPts val="1200"/>
              </a:spcAft>
            </a:pPr>
            <a:r>
              <a:rPr lang="en-GB" sz="3600" b="1" dirty="0">
                <a:solidFill>
                  <a:schemeClr val="bg1"/>
                </a:solidFill>
              </a:rPr>
              <a:t>Mark 8:35</a:t>
            </a:r>
          </a:p>
        </p:txBody>
      </p:sp>
    </p:spTree>
    <p:extLst>
      <p:ext uri="{BB962C8B-B14F-4D97-AF65-F5344CB8AC3E}">
        <p14:creationId xmlns:p14="http://schemas.microsoft.com/office/powerpoint/2010/main" val="187701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27576</TotalTime>
  <Words>480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Berlin</vt:lpstr>
      <vt:lpstr>The Gospel of Mark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Multiple Monitors</dc:creator>
  <cp:lastModifiedBy>Josh Tanton</cp:lastModifiedBy>
  <cp:revision>319</cp:revision>
  <dcterms:created xsi:type="dcterms:W3CDTF">2021-04-12T16:44:01Z</dcterms:created>
  <dcterms:modified xsi:type="dcterms:W3CDTF">2022-03-13T12:09:31Z</dcterms:modified>
</cp:coreProperties>
</file>